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7"/>
  </p:notesMasterIdLst>
  <p:sldIdLst>
    <p:sldId id="256" r:id="rId2"/>
    <p:sldId id="257" r:id="rId3"/>
    <p:sldId id="259" r:id="rId4"/>
    <p:sldId id="281" r:id="rId5"/>
    <p:sldId id="282" r:id="rId6"/>
    <p:sldId id="283" r:id="rId7"/>
    <p:sldId id="284" r:id="rId8"/>
    <p:sldId id="285" r:id="rId9"/>
    <p:sldId id="262" r:id="rId10"/>
    <p:sldId id="286" r:id="rId11"/>
    <p:sldId id="287" r:id="rId12"/>
    <p:sldId id="270" r:id="rId13"/>
    <p:sldId id="288" r:id="rId14"/>
    <p:sldId id="289" r:id="rId15"/>
    <p:sldId id="290" r:id="rId16"/>
  </p:sldIdLst>
  <p:sldSz cx="12192000" cy="6858000"/>
  <p:notesSz cx="6858000" cy="9144000"/>
  <p:embeddedFontLst>
    <p:embeddedFont>
      <p:font typeface="Abril Fatface" panose="02000503000000020003" pitchFamily="2" charset="77"/>
      <p:regular r:id="rId18"/>
    </p:embeddedFont>
    <p:embeddedFont>
      <p:font typeface="Angsana New" panose="02020603050405020304" pitchFamily="18" charset="-34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Griffy" panose="02000000000000000000" pitchFamily="2" charset="0"/>
      <p:regular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Mono" pitchFamily="49" charset="0"/>
      <p:regular r:id="rId32"/>
      <p:bold r:id="rId33"/>
      <p:italic r:id="rId34"/>
      <p:boldItalic r:id="rId35"/>
    </p:embeddedFont>
    <p:embeddedFont>
      <p:font typeface="Roboto Mono SemiBold" pitchFamily="49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/>
    <p:restoredTop sz="94648"/>
  </p:normalViewPr>
  <p:slideViewPr>
    <p:cSldViewPr snapToGrid="0">
      <p:cViewPr varScale="1">
        <p:scale>
          <a:sx n="107" d="100"/>
          <a:sy n="107" d="100"/>
        </p:scale>
        <p:origin x="680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829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690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a073618e6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a073618e6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a073618e6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a073618e6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026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a073618e6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a073618e6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830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76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45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181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885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059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90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666000" y="604225"/>
            <a:ext cx="10932600" cy="5351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9"/>
          <p:cNvGrpSpPr/>
          <p:nvPr/>
        </p:nvGrpSpPr>
        <p:grpSpPr>
          <a:xfrm>
            <a:off x="819246" y="714334"/>
            <a:ext cx="635280" cy="147600"/>
            <a:chOff x="2147366" y="4139382"/>
            <a:chExt cx="635280" cy="147600"/>
          </a:xfrm>
        </p:grpSpPr>
        <p:sp>
          <p:nvSpPr>
            <p:cNvPr id="165" name="Google Shape;165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8189023" y="5500363"/>
            <a:ext cx="3707096" cy="1137015"/>
            <a:chOff x="2176863" y="4518413"/>
            <a:chExt cx="5362500" cy="1301975"/>
          </a:xfrm>
        </p:grpSpPr>
        <p:sp>
          <p:nvSpPr>
            <p:cNvPr id="169" name="Google Shape;169;p9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9"/>
          <p:cNvGrpSpPr/>
          <p:nvPr/>
        </p:nvGrpSpPr>
        <p:grpSpPr>
          <a:xfrm>
            <a:off x="8324759" y="5610447"/>
            <a:ext cx="635280" cy="147600"/>
            <a:chOff x="2147366" y="4139382"/>
            <a:chExt cx="635280" cy="147600"/>
          </a:xfrm>
        </p:grpSpPr>
        <p:sp>
          <p:nvSpPr>
            <p:cNvPr id="172" name="Google Shape;172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9"/>
          <p:cNvSpPr txBox="1">
            <a:spLocks noGrp="1"/>
          </p:cNvSpPr>
          <p:nvPr>
            <p:ph type="title"/>
          </p:nvPr>
        </p:nvSpPr>
        <p:spPr>
          <a:xfrm>
            <a:off x="819250" y="1873525"/>
            <a:ext cx="106068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subTitle" idx="1"/>
          </p:nvPr>
        </p:nvSpPr>
        <p:spPr>
          <a:xfrm>
            <a:off x="8070450" y="5758050"/>
            <a:ext cx="375450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>
  <p:cSld name="CUSTOM_1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/>
          <p:nvPr/>
        </p:nvSpPr>
        <p:spPr>
          <a:xfrm>
            <a:off x="8287500" y="2328800"/>
            <a:ext cx="34293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14"/>
          <p:cNvGrpSpPr/>
          <p:nvPr/>
        </p:nvGrpSpPr>
        <p:grpSpPr>
          <a:xfrm>
            <a:off x="8429771" y="2458834"/>
            <a:ext cx="635280" cy="147600"/>
            <a:chOff x="2147366" y="4139382"/>
            <a:chExt cx="635280" cy="147600"/>
          </a:xfrm>
        </p:grpSpPr>
        <p:sp>
          <p:nvSpPr>
            <p:cNvPr id="235" name="Google Shape;235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14"/>
          <p:cNvSpPr/>
          <p:nvPr/>
        </p:nvSpPr>
        <p:spPr>
          <a:xfrm>
            <a:off x="4381350" y="1762275"/>
            <a:ext cx="34293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4381350" y="1762275"/>
            <a:ext cx="3429300" cy="3594900"/>
          </a:xfrm>
          <a:prstGeom prst="roundRect">
            <a:avLst>
              <a:gd name="adj" fmla="val 3539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14"/>
          <p:cNvGrpSpPr/>
          <p:nvPr/>
        </p:nvGrpSpPr>
        <p:grpSpPr>
          <a:xfrm>
            <a:off x="4523621" y="1892309"/>
            <a:ext cx="635280" cy="147600"/>
            <a:chOff x="2147366" y="4139382"/>
            <a:chExt cx="635280" cy="147600"/>
          </a:xfrm>
        </p:grpSpPr>
        <p:sp>
          <p:nvSpPr>
            <p:cNvPr id="241" name="Google Shape;241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14"/>
          <p:cNvSpPr/>
          <p:nvPr/>
        </p:nvSpPr>
        <p:spPr>
          <a:xfrm>
            <a:off x="475200" y="2300850"/>
            <a:ext cx="3429300" cy="35949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p14"/>
          <p:cNvGrpSpPr/>
          <p:nvPr/>
        </p:nvGrpSpPr>
        <p:grpSpPr>
          <a:xfrm>
            <a:off x="617471" y="2430884"/>
            <a:ext cx="635280" cy="147600"/>
            <a:chOff x="2147366" y="4139382"/>
            <a:chExt cx="635280" cy="147600"/>
          </a:xfrm>
        </p:grpSpPr>
        <p:sp>
          <p:nvSpPr>
            <p:cNvPr id="246" name="Google Shape;246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14"/>
          <p:cNvSpPr txBox="1">
            <a:spLocks noGrp="1"/>
          </p:cNvSpPr>
          <p:nvPr>
            <p:ph type="title" hasCustomPrompt="1"/>
          </p:nvPr>
        </p:nvSpPr>
        <p:spPr>
          <a:xfrm>
            <a:off x="715025" y="29223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 b="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0" name="Google Shape;250;p14"/>
          <p:cNvSpPr txBox="1">
            <a:spLocks noGrp="1"/>
          </p:cNvSpPr>
          <p:nvPr>
            <p:ph type="title" idx="2"/>
          </p:nvPr>
        </p:nvSpPr>
        <p:spPr>
          <a:xfrm>
            <a:off x="715025" y="364775"/>
            <a:ext cx="107148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title" idx="3" hasCustomPrompt="1"/>
          </p:nvPr>
        </p:nvSpPr>
        <p:spPr>
          <a:xfrm>
            <a:off x="4598239" y="24651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 b="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2" name="Google Shape;252;p14"/>
          <p:cNvSpPr txBox="1">
            <a:spLocks noGrp="1"/>
          </p:cNvSpPr>
          <p:nvPr>
            <p:ph type="title" idx="4" hasCustomPrompt="1"/>
          </p:nvPr>
        </p:nvSpPr>
        <p:spPr>
          <a:xfrm>
            <a:off x="8481454" y="2922350"/>
            <a:ext cx="2948400" cy="1188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 b="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53" name="Google Shape;253;p14"/>
          <p:cNvSpPr txBox="1">
            <a:spLocks noGrp="1"/>
          </p:cNvSpPr>
          <p:nvPr>
            <p:ph type="body" idx="1"/>
          </p:nvPr>
        </p:nvSpPr>
        <p:spPr>
          <a:xfrm>
            <a:off x="8481446" y="416392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body" idx="5"/>
          </p:nvPr>
        </p:nvSpPr>
        <p:spPr>
          <a:xfrm>
            <a:off x="4598236" y="36955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body" idx="6"/>
          </p:nvPr>
        </p:nvSpPr>
        <p:spPr>
          <a:xfrm>
            <a:off x="715025" y="4152775"/>
            <a:ext cx="29484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6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697600" y="1486625"/>
            <a:ext cx="6796800" cy="2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+mn-lt"/>
              </a:rPr>
              <a:t>AIDE </a:t>
            </a:r>
            <a:r>
              <a:rPr lang="en" sz="4800" dirty="0" err="1">
                <a:solidFill>
                  <a:schemeClr val="tx1"/>
                </a:solidFill>
                <a:latin typeface="+mn-lt"/>
              </a:rPr>
              <a:t>À</a:t>
            </a:r>
            <a:r>
              <a:rPr lang="en" sz="4800" dirty="0">
                <a:solidFill>
                  <a:schemeClr val="tx1"/>
                </a:solidFill>
                <a:latin typeface="+mn-lt"/>
              </a:rPr>
              <a:t> LA GESTION</a:t>
            </a:r>
            <a:br>
              <a:rPr lang="en" sz="4800" dirty="0">
                <a:solidFill>
                  <a:schemeClr val="tx1"/>
                </a:solidFill>
                <a:latin typeface="+mn-lt"/>
              </a:rPr>
            </a:br>
            <a:r>
              <a:rPr lang="en" sz="4800" dirty="0">
                <a:solidFill>
                  <a:schemeClr val="tx1"/>
                </a:solidFill>
                <a:latin typeface="+mn-lt"/>
              </a:rPr>
              <a:t>DE L’OCCUPATION DU </a:t>
            </a:r>
            <a:r>
              <a:rPr lang="en" sz="4800" dirty="0">
                <a:solidFill>
                  <a:schemeClr val="accent1"/>
                </a:solidFill>
                <a:latin typeface="+mn-lt"/>
              </a:rPr>
              <a:t>DOMAINE PUBLIC</a:t>
            </a:r>
            <a:br>
              <a:rPr lang="en" sz="4800" dirty="0">
                <a:solidFill>
                  <a:schemeClr val="accent1"/>
                </a:solidFill>
                <a:latin typeface="+mn-lt"/>
              </a:rPr>
            </a:br>
            <a:r>
              <a:rPr lang="en" sz="4800" dirty="0">
                <a:solidFill>
                  <a:schemeClr val="tx1"/>
                </a:solidFill>
                <a:latin typeface="+mn-lt"/>
              </a:rPr>
              <a:t>PRESENTATION</a:t>
            </a:r>
            <a:endParaRPr sz="4800" dirty="0">
              <a:latin typeface="+mn-lt"/>
            </a:endParaRPr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5401056" y="4912645"/>
            <a:ext cx="5916169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32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&lt;p&gt;</a:t>
            </a:r>
            <a:r>
              <a:rPr lang="en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Chloé VENDITTI - Yassine ZERBAN. </a:t>
            </a:r>
            <a:r>
              <a:rPr lang="en" sz="32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&lt;/p&gt;</a:t>
            </a:r>
            <a:endParaRPr sz="3200" dirty="0">
              <a:solidFill>
                <a:schemeClr val="accent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FDEBE96-B4D0-A25E-83AE-2F31502F9842}"/>
              </a:ext>
            </a:extLst>
          </p:cNvPr>
          <p:cNvSpPr txBox="1"/>
          <p:nvPr/>
        </p:nvSpPr>
        <p:spPr>
          <a:xfrm>
            <a:off x="1645920" y="4389425"/>
            <a:ext cx="3755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rPr>
              <a:t>Modélisation Objet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>
            <a:spLocks noGrp="1"/>
          </p:cNvSpPr>
          <p:nvPr>
            <p:ph type="subTitle" idx="1"/>
          </p:nvPr>
        </p:nvSpPr>
        <p:spPr>
          <a:xfrm>
            <a:off x="7633844" y="5819833"/>
            <a:ext cx="4064053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Fonctionnalité</a:t>
            </a:r>
            <a:r>
              <a:rPr lang="en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: Calcul d’une facture</a:t>
            </a:r>
            <a:endParaRPr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Google Shape;411;p25">
            <a:extLst>
              <a:ext uri="{FF2B5EF4-FFF2-40B4-BE49-F238E27FC236}">
                <a16:creationId xmlns:a16="http://schemas.microsoft.com/office/drawing/2014/main" id="{2771E7C0-7DFD-18F0-F9EA-8C0B414083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7906" y="642551"/>
            <a:ext cx="10003714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dirty="0">
                <a:solidFill>
                  <a:schemeClr val="tx1"/>
                </a:solidFill>
                <a:latin typeface="+mn-lt"/>
              </a:rPr>
              <a:t>Étape de développement de l’application</a:t>
            </a:r>
            <a:endParaRPr sz="4400" dirty="0">
              <a:latin typeface="+mn-lt"/>
            </a:endParaRPr>
          </a:p>
        </p:txBody>
      </p:sp>
      <p:sp>
        <p:nvSpPr>
          <p:cNvPr id="5" name="Google Shape;426;p27">
            <a:extLst>
              <a:ext uri="{FF2B5EF4-FFF2-40B4-BE49-F238E27FC236}">
                <a16:creationId xmlns:a16="http://schemas.microsoft.com/office/drawing/2014/main" id="{DE131791-5F41-AB8E-6943-D6247F0E1A38}"/>
              </a:ext>
            </a:extLst>
          </p:cNvPr>
          <p:cNvSpPr txBox="1">
            <a:spLocks/>
          </p:cNvSpPr>
          <p:nvPr/>
        </p:nvSpPr>
        <p:spPr>
          <a:xfrm>
            <a:off x="953036" y="1695900"/>
            <a:ext cx="9769532" cy="573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l"/>
            <a:r>
              <a:rPr lang="fr-FR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Affichage de la liste des établissements du propriétaire</a:t>
            </a:r>
          </a:p>
          <a:p>
            <a:pPr marL="0" indent="0" algn="l">
              <a:spcBef>
                <a:spcPts val="2100"/>
              </a:spcBef>
              <a:spcAft>
                <a:spcPts val="2100"/>
              </a:spcAft>
            </a:pPr>
            <a:endParaRPr lang="fr-FR" dirty="0"/>
          </a:p>
        </p:txBody>
      </p:sp>
      <p:pic>
        <p:nvPicPr>
          <p:cNvPr id="3" name="Image 2" descr="Une image contenant texte, moniteur, capture d’écran, écran&#10;&#10;Description générée automatiquement">
            <a:extLst>
              <a:ext uri="{FF2B5EF4-FFF2-40B4-BE49-F238E27FC236}">
                <a16:creationId xmlns:a16="http://schemas.microsoft.com/office/drawing/2014/main" id="{ABE9FB37-366F-E7CF-B962-F71B90AC4E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98" t="43556" r="11023" b="19133"/>
          <a:stretch/>
        </p:blipFill>
        <p:spPr>
          <a:xfrm>
            <a:off x="953036" y="2375556"/>
            <a:ext cx="8332632" cy="305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48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>
            <a:spLocks noGrp="1"/>
          </p:cNvSpPr>
          <p:nvPr>
            <p:ph type="subTitle" idx="1"/>
          </p:nvPr>
        </p:nvSpPr>
        <p:spPr>
          <a:xfrm>
            <a:off x="7633844" y="5819833"/>
            <a:ext cx="4064053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Fonctionnalité</a:t>
            </a:r>
            <a:r>
              <a:rPr lang="en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: Calcul d’une facture</a:t>
            </a:r>
            <a:endParaRPr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Google Shape;411;p25">
            <a:extLst>
              <a:ext uri="{FF2B5EF4-FFF2-40B4-BE49-F238E27FC236}">
                <a16:creationId xmlns:a16="http://schemas.microsoft.com/office/drawing/2014/main" id="{2771E7C0-7DFD-18F0-F9EA-8C0B414083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7906" y="642551"/>
            <a:ext cx="10003714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dirty="0">
                <a:solidFill>
                  <a:schemeClr val="tx1"/>
                </a:solidFill>
                <a:latin typeface="+mn-lt"/>
              </a:rPr>
              <a:t>Étape de développement de l’application</a:t>
            </a:r>
            <a:endParaRPr sz="4400" dirty="0">
              <a:latin typeface="+mn-lt"/>
            </a:endParaRPr>
          </a:p>
        </p:txBody>
      </p:sp>
      <p:sp>
        <p:nvSpPr>
          <p:cNvPr id="5" name="Google Shape;426;p27">
            <a:extLst>
              <a:ext uri="{FF2B5EF4-FFF2-40B4-BE49-F238E27FC236}">
                <a16:creationId xmlns:a16="http://schemas.microsoft.com/office/drawing/2014/main" id="{DE131791-5F41-AB8E-6943-D6247F0E1A38}"/>
              </a:ext>
            </a:extLst>
          </p:cNvPr>
          <p:cNvSpPr txBox="1">
            <a:spLocks/>
          </p:cNvSpPr>
          <p:nvPr/>
        </p:nvSpPr>
        <p:spPr>
          <a:xfrm>
            <a:off x="941367" y="1701581"/>
            <a:ext cx="9765184" cy="573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l"/>
            <a:r>
              <a:rPr lang="fr-FR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Affichage de la facture à payer</a:t>
            </a: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6EF9D32B-E8CA-93A0-0497-12536A1F2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67" y="2332669"/>
            <a:ext cx="7772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70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11;p25">
            <a:extLst>
              <a:ext uri="{FF2B5EF4-FFF2-40B4-BE49-F238E27FC236}">
                <a16:creationId xmlns:a16="http://schemas.microsoft.com/office/drawing/2014/main" id="{DF12AE91-0AFB-B505-A2C6-A792136967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558" y="229596"/>
            <a:ext cx="10003714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dirty="0">
                <a:solidFill>
                  <a:schemeClr val="tx1"/>
                </a:solidFill>
                <a:latin typeface="+mn-lt"/>
              </a:rPr>
              <a:t>Résultat obtenu, critiques, améliorations</a:t>
            </a:r>
            <a:endParaRPr sz="4400" dirty="0">
              <a:latin typeface="+mn-lt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394BF74-E78E-588D-98EB-59418B5FD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938" y="1857216"/>
            <a:ext cx="7173682" cy="5000784"/>
          </a:xfrm>
          <a:prstGeom prst="rect">
            <a:avLst/>
          </a:prstGeom>
        </p:spPr>
      </p:pic>
      <p:sp>
        <p:nvSpPr>
          <p:cNvPr id="23" name="Google Shape;426;p27">
            <a:extLst>
              <a:ext uri="{FF2B5EF4-FFF2-40B4-BE49-F238E27FC236}">
                <a16:creationId xmlns:a16="http://schemas.microsoft.com/office/drawing/2014/main" id="{4C91AE57-E54A-82CF-11A2-95EA2B28D442}"/>
              </a:ext>
            </a:extLst>
          </p:cNvPr>
          <p:cNvSpPr txBox="1">
            <a:spLocks/>
          </p:cNvSpPr>
          <p:nvPr/>
        </p:nvSpPr>
        <p:spPr>
          <a:xfrm>
            <a:off x="580823" y="1217100"/>
            <a:ext cx="9765184" cy="573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l"/>
            <a:r>
              <a:rPr lang="fr-FR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Modification du diagramme de classe en fonction du code JAVA</a:t>
            </a:r>
          </a:p>
          <a:p>
            <a:pPr marL="0" indent="0" algn="l">
              <a:spcBef>
                <a:spcPts val="2100"/>
              </a:spcBef>
              <a:spcAft>
                <a:spcPts val="2100"/>
              </a:spcAft>
            </a:pPr>
            <a:endParaRPr lang="fr-F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11;p25">
            <a:extLst>
              <a:ext uri="{FF2B5EF4-FFF2-40B4-BE49-F238E27FC236}">
                <a16:creationId xmlns:a16="http://schemas.microsoft.com/office/drawing/2014/main" id="{DF12AE91-0AFB-B505-A2C6-A792136967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558" y="229596"/>
            <a:ext cx="10003714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dirty="0">
                <a:solidFill>
                  <a:schemeClr val="tx1"/>
                </a:solidFill>
              </a:rPr>
              <a:t>Résultat obtenu, critiques, améliorations</a:t>
            </a:r>
            <a:endParaRPr sz="44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30AB72A-B25F-4CC9-C875-93CEA0318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309" b="45316"/>
          <a:stretch/>
        </p:blipFill>
        <p:spPr>
          <a:xfrm>
            <a:off x="2017022" y="1621716"/>
            <a:ext cx="7709908" cy="51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01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11;p25">
            <a:extLst>
              <a:ext uri="{FF2B5EF4-FFF2-40B4-BE49-F238E27FC236}">
                <a16:creationId xmlns:a16="http://schemas.microsoft.com/office/drawing/2014/main" id="{DF12AE91-0AFB-B505-A2C6-A792136967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1558" y="229596"/>
            <a:ext cx="10003714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dirty="0">
                <a:solidFill>
                  <a:schemeClr val="tx1"/>
                </a:solidFill>
                <a:latin typeface="+mn-lt"/>
              </a:rPr>
              <a:t>Résultat obtenu, critiques, améliorations</a:t>
            </a:r>
            <a:endParaRPr sz="4400" dirty="0">
              <a:latin typeface="+mn-lt"/>
            </a:endParaRPr>
          </a:p>
        </p:txBody>
      </p:sp>
      <p:sp>
        <p:nvSpPr>
          <p:cNvPr id="3" name="Google Shape;426;p27">
            <a:extLst>
              <a:ext uri="{FF2B5EF4-FFF2-40B4-BE49-F238E27FC236}">
                <a16:creationId xmlns:a16="http://schemas.microsoft.com/office/drawing/2014/main" id="{CB8D0613-DDFB-F63A-467A-D8CCA31BE005}"/>
              </a:ext>
            </a:extLst>
          </p:cNvPr>
          <p:cNvSpPr txBox="1">
            <a:spLocks/>
          </p:cNvSpPr>
          <p:nvPr/>
        </p:nvSpPr>
        <p:spPr>
          <a:xfrm>
            <a:off x="461559" y="2634194"/>
            <a:ext cx="3516082" cy="233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l">
              <a:spcBef>
                <a:spcPts val="2100"/>
              </a:spcBef>
              <a:spcAft>
                <a:spcPts val="2100"/>
              </a:spcAft>
            </a:pPr>
            <a:r>
              <a:rPr lang="fr-FR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Code JAVA à améliorer</a:t>
            </a:r>
          </a:p>
          <a:p>
            <a:pPr marL="36000" indent="0" algn="l">
              <a:spcBef>
                <a:spcPts val="2100"/>
              </a:spcBef>
              <a:spcAft>
                <a:spcPts val="2100"/>
              </a:spcAft>
            </a:pPr>
            <a:r>
              <a:rPr lang="fr-FR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Prochaine future interface graphique </a:t>
            </a:r>
          </a:p>
        </p:txBody>
      </p:sp>
      <p:pic>
        <p:nvPicPr>
          <p:cNvPr id="5" name="Graphique 4" descr="Tableau décisionnel avec un remplissage uni">
            <a:extLst>
              <a:ext uri="{FF2B5EF4-FFF2-40B4-BE49-F238E27FC236}">
                <a16:creationId xmlns:a16="http://schemas.microsoft.com/office/drawing/2014/main" id="{08B19800-92A2-6919-332E-411813F79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3490" y="3041864"/>
            <a:ext cx="2407920" cy="2407920"/>
          </a:xfrm>
          <a:prstGeom prst="rect">
            <a:avLst/>
          </a:prstGeom>
        </p:spPr>
      </p:pic>
      <p:pic>
        <p:nvPicPr>
          <p:cNvPr id="7" name="Graphique 6" descr="Presse-papiers mixte contour">
            <a:extLst>
              <a:ext uri="{FF2B5EF4-FFF2-40B4-BE49-F238E27FC236}">
                <a16:creationId xmlns:a16="http://schemas.microsoft.com/office/drawing/2014/main" id="{D1D5DF62-7F06-04AD-9BEF-53291780E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04435" y="2711864"/>
            <a:ext cx="2183130" cy="218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77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697600" y="1486625"/>
            <a:ext cx="6796800" cy="2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tx1"/>
                </a:solidFill>
                <a:latin typeface="+mn-lt"/>
              </a:rPr>
              <a:t>Merci pour </a:t>
            </a:r>
            <a:r>
              <a:rPr lang="en" sz="8000" dirty="0" err="1">
                <a:solidFill>
                  <a:schemeClr val="tx1"/>
                </a:solidFill>
                <a:latin typeface="+mn-lt"/>
              </a:rPr>
              <a:t>votre</a:t>
            </a:r>
            <a:r>
              <a:rPr lang="en" sz="8000" dirty="0">
                <a:solidFill>
                  <a:schemeClr val="tx1"/>
                </a:solidFill>
                <a:latin typeface="+mn-lt"/>
              </a:rPr>
              <a:t> </a:t>
            </a:r>
            <a:br>
              <a:rPr lang="en" sz="8000" dirty="0">
                <a:solidFill>
                  <a:schemeClr val="tx1"/>
                </a:solidFill>
                <a:latin typeface="+mn-lt"/>
              </a:rPr>
            </a:br>
            <a:r>
              <a:rPr lang="en" sz="8000" dirty="0" err="1">
                <a:solidFill>
                  <a:schemeClr val="tx1"/>
                </a:solidFill>
                <a:latin typeface="+mn-lt"/>
              </a:rPr>
              <a:t>écoute</a:t>
            </a:r>
            <a:endParaRPr sz="8000" dirty="0">
              <a:latin typeface="+mn-lt"/>
            </a:endParaRPr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5412892" y="4972375"/>
            <a:ext cx="598742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32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&lt;p&gt;</a:t>
            </a:r>
            <a:r>
              <a:rPr lang="en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Chloé VENDITTI - Yassine ZERBAN. </a:t>
            </a:r>
            <a:r>
              <a:rPr lang="en" sz="32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&lt;/p&gt;</a:t>
            </a:r>
            <a:endParaRPr sz="3200" dirty="0">
              <a:solidFill>
                <a:schemeClr val="accent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54603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25" y="1422075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+mn-lt"/>
              </a:rPr>
              <a:t>SOMMAIRE</a:t>
            </a:r>
            <a:endParaRPr dirty="0">
              <a:latin typeface="+mn-lt"/>
            </a:endParaRPr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4" y="2442626"/>
            <a:ext cx="8714729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&lt;p&gt; </a:t>
            </a:r>
            <a:r>
              <a:rPr lang="en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Situation et </a:t>
            </a:r>
            <a:r>
              <a:rPr lang="en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contexte</a:t>
            </a:r>
            <a:r>
              <a:rPr lang="en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de la r</a:t>
            </a:r>
            <a:r>
              <a:rPr lang="fr-FR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éalis</a:t>
            </a:r>
            <a:r>
              <a:rPr lang="en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ation</a:t>
            </a:r>
            <a:r>
              <a:rPr lang="en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du </a:t>
            </a:r>
            <a:r>
              <a:rPr lang="en" sz="32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projet</a:t>
            </a:r>
            <a:r>
              <a:rPr lang="en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" sz="3200" dirty="0"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&lt;/p&gt;</a:t>
            </a:r>
            <a:endParaRPr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spcBef>
                <a:spcPts val="2100"/>
              </a:spcBef>
              <a:spcAft>
                <a:spcPts val="2100"/>
              </a:spcAft>
              <a:buNone/>
            </a:pPr>
            <a:r>
              <a:rPr lang="fr-FR" sz="3200" dirty="0"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&lt;p&gt; </a:t>
            </a:r>
            <a:r>
              <a:rPr lang="fr-FR" sz="32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É</a:t>
            </a:r>
            <a:r>
              <a:rPr lang="fr-FR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tapes nécessaires à la réalisation du projet </a:t>
            </a:r>
            <a:r>
              <a:rPr lang="fr-FR" sz="3200" dirty="0"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&lt;/p&gt;</a:t>
            </a:r>
            <a:endParaRPr lang="fr-FR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3" name="Google Shape;387;p23">
            <a:extLst>
              <a:ext uri="{FF2B5EF4-FFF2-40B4-BE49-F238E27FC236}">
                <a16:creationId xmlns:a16="http://schemas.microsoft.com/office/drawing/2014/main" id="{55106A4A-9650-ACC7-97B0-1ED93C1914E8}"/>
              </a:ext>
            </a:extLst>
          </p:cNvPr>
          <p:cNvSpPr txBox="1">
            <a:spLocks/>
          </p:cNvSpPr>
          <p:nvPr/>
        </p:nvSpPr>
        <p:spPr>
          <a:xfrm>
            <a:off x="1462423" y="3964279"/>
            <a:ext cx="8559399" cy="1295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buFont typeface="Roboto Mono"/>
              <a:buNone/>
            </a:pPr>
            <a:r>
              <a:rPr lang="fr-FR" sz="3200" dirty="0"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&lt;p&gt; </a:t>
            </a:r>
            <a:r>
              <a:rPr lang="fr-FR" sz="32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Étape de développement de l’application </a:t>
            </a:r>
            <a:r>
              <a:rPr lang="fr-FR" sz="3200" dirty="0"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&lt;/p&gt;</a:t>
            </a:r>
            <a:endParaRPr lang="fr-FR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spcBef>
                <a:spcPts val="2100"/>
              </a:spcBef>
              <a:spcAft>
                <a:spcPts val="2100"/>
              </a:spcAft>
              <a:buFont typeface="Roboto Mono"/>
              <a:buNone/>
            </a:pPr>
            <a:r>
              <a:rPr lang="fr-FR" sz="3200" dirty="0"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&lt;p&gt; </a:t>
            </a:r>
            <a:r>
              <a:rPr lang="fr-FR" sz="32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Résultat obtenu, critiques, améliorations </a:t>
            </a:r>
            <a:r>
              <a:rPr lang="fr-FR" sz="3200" dirty="0"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&lt;/p&gt;</a:t>
            </a:r>
            <a:endParaRPr lang="fr-FR" sz="32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spcBef>
                <a:spcPts val="2100"/>
              </a:spcBef>
              <a:spcAft>
                <a:spcPts val="2100"/>
              </a:spcAft>
              <a:buFont typeface="Roboto Mono"/>
              <a:buNone/>
            </a:pPr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081659" y="3202390"/>
            <a:ext cx="1052845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32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&lt;p&gt;</a:t>
            </a:r>
            <a:r>
              <a:rPr lang="en" sz="3200" dirty="0"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" sz="32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Apporter</a:t>
            </a:r>
            <a:r>
              <a:rPr lang="en" sz="32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" sz="32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une</a:t>
            </a:r>
            <a:r>
              <a:rPr lang="en" sz="32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aide dans la gestion de </a:t>
            </a:r>
            <a:r>
              <a:rPr lang="en" sz="32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l’occupation</a:t>
            </a:r>
            <a:r>
              <a:rPr lang="en" sz="32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du </a:t>
            </a:r>
            <a:r>
              <a:rPr lang="en" sz="32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domaine</a:t>
            </a:r>
            <a:r>
              <a:rPr lang="en" sz="32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public </a:t>
            </a:r>
            <a:r>
              <a:rPr lang="en" sz="32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à</a:t>
            </a:r>
            <a:r>
              <a:rPr lang="en" sz="32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" sz="32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une</a:t>
            </a:r>
            <a:r>
              <a:rPr lang="en" sz="32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" sz="3200" dirty="0" err="1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mairie</a:t>
            </a:r>
            <a:r>
              <a:rPr lang="en" sz="32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" sz="32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&lt;/p&gt;</a:t>
            </a:r>
            <a:endParaRPr sz="3200" dirty="0">
              <a:solidFill>
                <a:schemeClr val="accent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2477474" y="1343077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+mn-lt"/>
              </a:rPr>
              <a:t>Situation et </a:t>
            </a:r>
            <a:r>
              <a:rPr lang="en" sz="3600" dirty="0" err="1">
                <a:latin typeface="+mn-lt"/>
              </a:rPr>
              <a:t>contexte</a:t>
            </a:r>
            <a:r>
              <a:rPr lang="en" sz="3600" dirty="0">
                <a:latin typeface="+mn-lt"/>
              </a:rPr>
              <a:t> de la r</a:t>
            </a:r>
            <a:r>
              <a:rPr lang="fr-FR" sz="3600" dirty="0" err="1">
                <a:latin typeface="+mn-lt"/>
              </a:rPr>
              <a:t>éalis</a:t>
            </a:r>
            <a:r>
              <a:rPr lang="en" sz="3600" dirty="0" err="1">
                <a:latin typeface="+mn-lt"/>
              </a:rPr>
              <a:t>ation</a:t>
            </a:r>
            <a:r>
              <a:rPr lang="en" sz="3600" dirty="0">
                <a:latin typeface="+mn-lt"/>
              </a:rPr>
              <a:t> du </a:t>
            </a:r>
            <a:r>
              <a:rPr lang="en" sz="3600" dirty="0" err="1">
                <a:latin typeface="+mn-lt"/>
              </a:rPr>
              <a:t>projet</a:t>
            </a:r>
            <a:endParaRPr sz="3600" dirty="0">
              <a:latin typeface="+mn-lt"/>
            </a:endParaRPr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  <p:sp>
        <p:nvSpPr>
          <p:cNvPr id="2" name="Google Shape;410;p25">
            <a:extLst>
              <a:ext uri="{FF2B5EF4-FFF2-40B4-BE49-F238E27FC236}">
                <a16:creationId xmlns:a16="http://schemas.microsoft.com/office/drawing/2014/main" id="{D5CFE555-3FFF-575A-3FA3-C92AB791939A}"/>
              </a:ext>
            </a:extLst>
          </p:cNvPr>
          <p:cNvSpPr txBox="1">
            <a:spLocks/>
          </p:cNvSpPr>
          <p:nvPr/>
        </p:nvSpPr>
        <p:spPr>
          <a:xfrm>
            <a:off x="2870050" y="4748700"/>
            <a:ext cx="1003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spcAft>
                <a:spcPts val="2100"/>
              </a:spcAft>
              <a:buFont typeface="Roboto Mono"/>
              <a:buNone/>
            </a:pPr>
            <a:r>
              <a:rPr lang="fr-FR" sz="32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&lt;p&gt;</a:t>
            </a:r>
            <a:r>
              <a:rPr lang="fr-FR" sz="3200" dirty="0"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32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Logiciel simple, intuitif</a:t>
            </a:r>
            <a:r>
              <a:rPr lang="fr-FR" sz="32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&lt;/p&gt;</a:t>
            </a:r>
          </a:p>
        </p:txBody>
      </p:sp>
      <p:pic>
        <p:nvPicPr>
          <p:cNvPr id="10" name="Graphique 9" descr="Ligne fléchée : incurvée dans le sens des aiguilles d’une montre contour">
            <a:extLst>
              <a:ext uri="{FF2B5EF4-FFF2-40B4-BE49-F238E27FC236}">
                <a16:creationId xmlns:a16="http://schemas.microsoft.com/office/drawing/2014/main" id="{56839F2F-DD6A-5AE5-E79A-83EF7949C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311381">
            <a:off x="1851708" y="435272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2477474" y="1343077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0" dirty="0">
                <a:solidFill>
                  <a:schemeClr val="tx1"/>
                </a:solidFill>
                <a:latin typeface="+mn-lt"/>
              </a:rPr>
              <a:t>É</a:t>
            </a:r>
            <a:r>
              <a:rPr lang="fr-FR" sz="4400" dirty="0">
                <a:latin typeface="+mn-lt"/>
              </a:rPr>
              <a:t>tapes nécessaires à la réalisation du projet</a:t>
            </a:r>
            <a:endParaRPr sz="4400" dirty="0">
              <a:latin typeface="+mn-lt"/>
            </a:endParaRPr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  <p:sp>
        <p:nvSpPr>
          <p:cNvPr id="2" name="Google Shape;410;p25">
            <a:extLst>
              <a:ext uri="{FF2B5EF4-FFF2-40B4-BE49-F238E27FC236}">
                <a16:creationId xmlns:a16="http://schemas.microsoft.com/office/drawing/2014/main" id="{D5CFE555-3FFF-575A-3FA3-C92AB791939A}"/>
              </a:ext>
            </a:extLst>
          </p:cNvPr>
          <p:cNvSpPr txBox="1">
            <a:spLocks/>
          </p:cNvSpPr>
          <p:nvPr/>
        </p:nvSpPr>
        <p:spPr>
          <a:xfrm>
            <a:off x="5926236" y="2752107"/>
            <a:ext cx="10030700" cy="2876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spcAft>
                <a:spcPts val="2100"/>
              </a:spcAft>
              <a:buFont typeface="Roboto Mono"/>
              <a:buNone/>
            </a:pPr>
            <a:r>
              <a:rPr lang="fr-FR" sz="28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&lt;p&gt;</a:t>
            </a:r>
            <a:r>
              <a:rPr lang="fr-FR" sz="2800" dirty="0"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2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Analyse </a:t>
            </a:r>
            <a:r>
              <a:rPr lang="fr-FR" sz="28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&lt;/p&gt;</a:t>
            </a:r>
          </a:p>
          <a:p>
            <a:pPr marL="0" indent="0">
              <a:spcAft>
                <a:spcPts val="210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&lt;p&gt;</a:t>
            </a:r>
            <a:r>
              <a:rPr lang="fr-FR" sz="2800" dirty="0"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2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Fonctionnalités </a:t>
            </a:r>
            <a:r>
              <a:rPr lang="fr-FR" sz="28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&lt;/p&gt;</a:t>
            </a:r>
          </a:p>
          <a:p>
            <a:pPr marL="0" indent="0">
              <a:spcAft>
                <a:spcPts val="210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&lt;p&gt;</a:t>
            </a:r>
            <a:r>
              <a:rPr lang="fr-FR" sz="2800" dirty="0"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2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Approche via les outils de conception </a:t>
            </a:r>
            <a:r>
              <a:rPr lang="fr-FR" sz="28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&lt;/p&gt;</a:t>
            </a:r>
          </a:p>
          <a:p>
            <a:pPr marL="0" indent="0">
              <a:spcAft>
                <a:spcPts val="210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&lt;p&gt;</a:t>
            </a:r>
            <a:r>
              <a:rPr lang="fr-FR" sz="2800" dirty="0"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2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Approche orientée Objet</a:t>
            </a:r>
            <a:r>
              <a:rPr lang="fr-FR" sz="28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&lt;/p&gt;</a:t>
            </a:r>
          </a:p>
          <a:p>
            <a:pPr marL="0" indent="0">
              <a:spcAft>
                <a:spcPts val="2100"/>
              </a:spcAft>
              <a:buNone/>
            </a:pPr>
            <a:endParaRPr lang="fr-FR" sz="1600" dirty="0">
              <a:solidFill>
                <a:schemeClr val="accent1"/>
              </a:solidFill>
            </a:endParaRPr>
          </a:p>
          <a:p>
            <a:pPr marL="0" indent="0">
              <a:spcAft>
                <a:spcPts val="2100"/>
              </a:spcAft>
              <a:buNone/>
            </a:pPr>
            <a:endParaRPr lang="fr-FR" sz="2000" dirty="0">
              <a:solidFill>
                <a:schemeClr val="accent1"/>
              </a:solidFill>
            </a:endParaRPr>
          </a:p>
          <a:p>
            <a:pPr marL="0" indent="0">
              <a:spcAft>
                <a:spcPts val="2100"/>
              </a:spcAft>
              <a:buFont typeface="Roboto Mono"/>
              <a:buNone/>
            </a:pP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" name="Google Shape;459;p31">
            <a:extLst>
              <a:ext uri="{FF2B5EF4-FFF2-40B4-BE49-F238E27FC236}">
                <a16:creationId xmlns:a16="http://schemas.microsoft.com/office/drawing/2014/main" id="{82CA8275-F0ED-6AE7-0AA0-376FCB8B36F1}"/>
              </a:ext>
            </a:extLst>
          </p:cNvPr>
          <p:cNvSpPr/>
          <p:nvPr/>
        </p:nvSpPr>
        <p:spPr>
          <a:xfrm>
            <a:off x="1394993" y="2931914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1" i="0" dirty="0">
                <a:ln>
                  <a:noFill/>
                </a:ln>
                <a:solidFill>
                  <a:schemeClr val="accent3"/>
                </a:solidFill>
                <a:latin typeface="+mn-lt"/>
              </a:rPr>
              <a:t>04</a:t>
            </a:r>
            <a:endParaRPr b="1" i="0" dirty="0">
              <a:ln>
                <a:noFill/>
              </a:ln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8" name="Google Shape;411;p25">
            <a:extLst>
              <a:ext uri="{FF2B5EF4-FFF2-40B4-BE49-F238E27FC236}">
                <a16:creationId xmlns:a16="http://schemas.microsoft.com/office/drawing/2014/main" id="{E4D8EDD2-CFCF-C7C2-5D33-A7B59E116EA8}"/>
              </a:ext>
            </a:extLst>
          </p:cNvPr>
          <p:cNvSpPr txBox="1">
            <a:spLocks/>
          </p:cNvSpPr>
          <p:nvPr/>
        </p:nvSpPr>
        <p:spPr>
          <a:xfrm>
            <a:off x="3291399" y="2931914"/>
            <a:ext cx="7148001" cy="68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  <a:latin typeface="+mn-lt"/>
              </a:rPr>
              <a:t>Grandes étapes</a:t>
            </a:r>
            <a:endParaRPr lang="fr-FR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2679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  <p:sp>
        <p:nvSpPr>
          <p:cNvPr id="2" name="Google Shape;410;p25">
            <a:extLst>
              <a:ext uri="{FF2B5EF4-FFF2-40B4-BE49-F238E27FC236}">
                <a16:creationId xmlns:a16="http://schemas.microsoft.com/office/drawing/2014/main" id="{D5CFE555-3FFF-575A-3FA3-C92AB791939A}"/>
              </a:ext>
            </a:extLst>
          </p:cNvPr>
          <p:cNvSpPr txBox="1">
            <a:spLocks/>
          </p:cNvSpPr>
          <p:nvPr/>
        </p:nvSpPr>
        <p:spPr>
          <a:xfrm>
            <a:off x="3521706" y="1546460"/>
            <a:ext cx="10030700" cy="87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spcAft>
                <a:spcPts val="2100"/>
              </a:spcAft>
              <a:buFont typeface="Roboto Mono"/>
              <a:buNone/>
            </a:pPr>
            <a:r>
              <a:rPr lang="fr-FR" sz="32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&lt;p&gt;</a:t>
            </a:r>
            <a:r>
              <a:rPr lang="fr-FR" sz="3200" dirty="0"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32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Analyse </a:t>
            </a:r>
            <a:r>
              <a:rPr lang="fr-FR" sz="32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&lt;/p&gt;</a:t>
            </a:r>
          </a:p>
          <a:p>
            <a:pPr marL="0" indent="0">
              <a:spcAft>
                <a:spcPts val="2100"/>
              </a:spcAft>
              <a:buNone/>
            </a:pPr>
            <a:endParaRPr lang="fr-FR" sz="1600" dirty="0">
              <a:solidFill>
                <a:schemeClr val="accent1"/>
              </a:solidFill>
            </a:endParaRPr>
          </a:p>
          <a:p>
            <a:pPr marL="0" indent="0">
              <a:spcAft>
                <a:spcPts val="2100"/>
              </a:spcAft>
              <a:buNone/>
            </a:pPr>
            <a:endParaRPr lang="fr-FR" sz="2000" dirty="0">
              <a:solidFill>
                <a:schemeClr val="accent1"/>
              </a:solidFill>
            </a:endParaRPr>
          </a:p>
          <a:p>
            <a:pPr marL="0" indent="0">
              <a:spcAft>
                <a:spcPts val="2100"/>
              </a:spcAft>
              <a:buFont typeface="Roboto Mono"/>
              <a:buNone/>
            </a:pP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" name="Google Shape;459;p31">
            <a:extLst>
              <a:ext uri="{FF2B5EF4-FFF2-40B4-BE49-F238E27FC236}">
                <a16:creationId xmlns:a16="http://schemas.microsoft.com/office/drawing/2014/main" id="{82CA8275-F0ED-6AE7-0AA0-376FCB8B36F1}"/>
              </a:ext>
            </a:extLst>
          </p:cNvPr>
          <p:cNvSpPr/>
          <p:nvPr/>
        </p:nvSpPr>
        <p:spPr>
          <a:xfrm>
            <a:off x="1284156" y="1546459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1" i="0" dirty="0">
                <a:ln>
                  <a:noFill/>
                </a:ln>
                <a:solidFill>
                  <a:schemeClr val="accent3"/>
                </a:solidFill>
                <a:latin typeface="+mn-lt"/>
              </a:rPr>
              <a:t>01</a:t>
            </a:r>
            <a:endParaRPr b="1" i="0" dirty="0">
              <a:ln>
                <a:noFill/>
              </a:ln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6" name="Google Shape;411;p25">
            <a:extLst>
              <a:ext uri="{FF2B5EF4-FFF2-40B4-BE49-F238E27FC236}">
                <a16:creationId xmlns:a16="http://schemas.microsoft.com/office/drawing/2014/main" id="{2103F8BA-7838-26AE-406D-89D61D0E5F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2376" y="3736540"/>
            <a:ext cx="3299871" cy="4642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tx1"/>
                </a:solidFill>
              </a:rPr>
              <a:t>Analyse de l’existant</a:t>
            </a:r>
            <a:endParaRPr sz="2400" dirty="0"/>
          </a:p>
        </p:txBody>
      </p:sp>
      <p:sp>
        <p:nvSpPr>
          <p:cNvPr id="7" name="Google Shape;411;p25">
            <a:extLst>
              <a:ext uri="{FF2B5EF4-FFF2-40B4-BE49-F238E27FC236}">
                <a16:creationId xmlns:a16="http://schemas.microsoft.com/office/drawing/2014/main" id="{272451AD-6D85-E5DD-7467-898B50B8E69B}"/>
              </a:ext>
            </a:extLst>
          </p:cNvPr>
          <p:cNvSpPr txBox="1">
            <a:spLocks/>
          </p:cNvSpPr>
          <p:nvPr/>
        </p:nvSpPr>
        <p:spPr>
          <a:xfrm>
            <a:off x="7562092" y="3736540"/>
            <a:ext cx="3299871" cy="46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</a:rPr>
              <a:t>Analyse du besoin</a:t>
            </a:r>
            <a:endParaRPr lang="fr-FR" sz="2400" dirty="0"/>
          </a:p>
        </p:txBody>
      </p:sp>
      <p:pic>
        <p:nvPicPr>
          <p:cNvPr id="16" name="Graphique 15" descr="Bulle de pensée avec un remplissage uni">
            <a:extLst>
              <a:ext uri="{FF2B5EF4-FFF2-40B4-BE49-F238E27FC236}">
                <a16:creationId xmlns:a16="http://schemas.microsoft.com/office/drawing/2014/main" id="{09F27A26-863B-3461-0182-7F5883DAA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778" y="3771745"/>
            <a:ext cx="3761066" cy="3761066"/>
          </a:xfrm>
          <a:prstGeom prst="rect">
            <a:avLst/>
          </a:prstGeom>
        </p:spPr>
      </p:pic>
      <p:sp>
        <p:nvSpPr>
          <p:cNvPr id="10" name="Google Shape;411;p25">
            <a:extLst>
              <a:ext uri="{FF2B5EF4-FFF2-40B4-BE49-F238E27FC236}">
                <a16:creationId xmlns:a16="http://schemas.microsoft.com/office/drawing/2014/main" id="{6FE70C70-CA4F-5974-8BC8-C0A369883747}"/>
              </a:ext>
            </a:extLst>
          </p:cNvPr>
          <p:cNvSpPr txBox="1">
            <a:spLocks/>
          </p:cNvSpPr>
          <p:nvPr/>
        </p:nvSpPr>
        <p:spPr>
          <a:xfrm>
            <a:off x="2351277" y="4690198"/>
            <a:ext cx="1880243" cy="15475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ysClr val="windowText" lastClr="000000"/>
                </a:solidFill>
                <a:latin typeface="+mn-lt"/>
              </a:rPr>
              <a:t>Comment la mairie fait-elle aujourd’hui?</a:t>
            </a:r>
          </a:p>
        </p:txBody>
      </p:sp>
      <p:pic>
        <p:nvPicPr>
          <p:cNvPr id="17" name="Graphique 16" descr="Bulle de pensée avec un remplissage uni">
            <a:extLst>
              <a:ext uri="{FF2B5EF4-FFF2-40B4-BE49-F238E27FC236}">
                <a16:creationId xmlns:a16="http://schemas.microsoft.com/office/drawing/2014/main" id="{23E314CF-CD35-D4E7-EFDA-4C21C97F1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2483" y="3786377"/>
            <a:ext cx="3761066" cy="3761066"/>
          </a:xfrm>
          <a:prstGeom prst="rect">
            <a:avLst/>
          </a:prstGeom>
        </p:spPr>
      </p:pic>
      <p:sp>
        <p:nvSpPr>
          <p:cNvPr id="14" name="Google Shape;411;p25">
            <a:extLst>
              <a:ext uri="{FF2B5EF4-FFF2-40B4-BE49-F238E27FC236}">
                <a16:creationId xmlns:a16="http://schemas.microsoft.com/office/drawing/2014/main" id="{E7C43741-3FD8-181A-5203-3FF2FDA05483}"/>
              </a:ext>
            </a:extLst>
          </p:cNvPr>
          <p:cNvSpPr txBox="1">
            <a:spLocks/>
          </p:cNvSpPr>
          <p:nvPr/>
        </p:nvSpPr>
        <p:spPr>
          <a:xfrm>
            <a:off x="8402960" y="4537775"/>
            <a:ext cx="1880243" cy="15475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400" dirty="0">
                <a:solidFill>
                  <a:sysClr val="windowText" lastClr="000000"/>
                </a:solidFill>
                <a:latin typeface="+mn-lt"/>
              </a:rPr>
              <a:t>Qu’attend</a:t>
            </a:r>
          </a:p>
          <a:p>
            <a:r>
              <a:rPr lang="fr-FR" sz="2400" dirty="0">
                <a:solidFill>
                  <a:sysClr val="windowText" lastClr="000000"/>
                </a:solidFill>
                <a:latin typeface="+mn-lt"/>
              </a:rPr>
              <a:t>la mairie du futur logiciel ?</a:t>
            </a:r>
          </a:p>
        </p:txBody>
      </p:sp>
    </p:spTree>
    <p:extLst>
      <p:ext uri="{BB962C8B-B14F-4D97-AF65-F5344CB8AC3E}">
        <p14:creationId xmlns:p14="http://schemas.microsoft.com/office/powerpoint/2010/main" val="946706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  <p:sp>
        <p:nvSpPr>
          <p:cNvPr id="2" name="Google Shape;410;p25">
            <a:extLst>
              <a:ext uri="{FF2B5EF4-FFF2-40B4-BE49-F238E27FC236}">
                <a16:creationId xmlns:a16="http://schemas.microsoft.com/office/drawing/2014/main" id="{D5CFE555-3FFF-575A-3FA3-C92AB791939A}"/>
              </a:ext>
            </a:extLst>
          </p:cNvPr>
          <p:cNvSpPr txBox="1">
            <a:spLocks/>
          </p:cNvSpPr>
          <p:nvPr/>
        </p:nvSpPr>
        <p:spPr>
          <a:xfrm>
            <a:off x="3521706" y="1546460"/>
            <a:ext cx="10030700" cy="87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spcAft>
                <a:spcPts val="2100"/>
              </a:spcAft>
              <a:buNone/>
            </a:pPr>
            <a:r>
              <a:rPr lang="fr-FR" sz="32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&lt;p&gt;</a:t>
            </a:r>
            <a:r>
              <a:rPr lang="fr-FR" sz="3200" dirty="0"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32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Fonctionnalités </a:t>
            </a:r>
            <a:r>
              <a:rPr lang="fr-FR" sz="32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&lt;/p&gt;</a:t>
            </a:r>
          </a:p>
          <a:p>
            <a:pPr marL="0" indent="0">
              <a:spcAft>
                <a:spcPts val="2100"/>
              </a:spcAft>
              <a:buNone/>
            </a:pPr>
            <a:endParaRPr lang="fr-FR" sz="1600" dirty="0">
              <a:solidFill>
                <a:schemeClr val="accent1"/>
              </a:solidFill>
            </a:endParaRPr>
          </a:p>
          <a:p>
            <a:pPr marL="0" indent="0">
              <a:spcAft>
                <a:spcPts val="2100"/>
              </a:spcAft>
              <a:buNone/>
            </a:pPr>
            <a:endParaRPr lang="fr-FR" sz="2000" dirty="0">
              <a:solidFill>
                <a:schemeClr val="accent1"/>
              </a:solidFill>
            </a:endParaRPr>
          </a:p>
          <a:p>
            <a:pPr marL="0" indent="0">
              <a:spcAft>
                <a:spcPts val="2100"/>
              </a:spcAft>
              <a:buFont typeface="Roboto Mono"/>
              <a:buNone/>
            </a:pP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" name="Google Shape;459;p31">
            <a:extLst>
              <a:ext uri="{FF2B5EF4-FFF2-40B4-BE49-F238E27FC236}">
                <a16:creationId xmlns:a16="http://schemas.microsoft.com/office/drawing/2014/main" id="{82CA8275-F0ED-6AE7-0AA0-376FCB8B36F1}"/>
              </a:ext>
            </a:extLst>
          </p:cNvPr>
          <p:cNvSpPr/>
          <p:nvPr/>
        </p:nvSpPr>
        <p:spPr>
          <a:xfrm>
            <a:off x="1284156" y="1546459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1" i="0" dirty="0">
                <a:ln>
                  <a:noFill/>
                </a:ln>
                <a:solidFill>
                  <a:schemeClr val="accent3"/>
                </a:solidFill>
                <a:latin typeface="+mn-lt"/>
              </a:rPr>
              <a:t>02</a:t>
            </a:r>
            <a:endParaRPr b="1" i="0" dirty="0">
              <a:ln>
                <a:noFill/>
              </a:ln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6" name="Google Shape;411;p25">
            <a:extLst>
              <a:ext uri="{FF2B5EF4-FFF2-40B4-BE49-F238E27FC236}">
                <a16:creationId xmlns:a16="http://schemas.microsoft.com/office/drawing/2014/main" id="{2103F8BA-7838-26AE-406D-89D61D0E5F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4156" y="3630663"/>
            <a:ext cx="2796940" cy="16497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tx1"/>
                </a:solidFill>
                <a:latin typeface="+mn-lt"/>
              </a:rPr>
              <a:t>Outils de conception : Diagramme de Cas d ’Utilisation</a:t>
            </a:r>
            <a:endParaRPr sz="2000" dirty="0">
              <a:latin typeface="+mn-lt"/>
            </a:endParaRPr>
          </a:p>
        </p:txBody>
      </p:sp>
      <p:pic>
        <p:nvPicPr>
          <p:cNvPr id="4" name="Graphique 3" descr="Homme avec un remplissage uni">
            <a:extLst>
              <a:ext uri="{FF2B5EF4-FFF2-40B4-BE49-F238E27FC236}">
                <a16:creationId xmlns:a16="http://schemas.microsoft.com/office/drawing/2014/main" id="{9C2D19BF-E0CC-1128-3AC2-77C2911FE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8609" y="3032558"/>
            <a:ext cx="2796940" cy="2796940"/>
          </a:xfrm>
          <a:prstGeom prst="rect">
            <a:avLst/>
          </a:prstGeom>
        </p:spPr>
      </p:pic>
      <p:sp>
        <p:nvSpPr>
          <p:cNvPr id="8" name="Google Shape;411;p25">
            <a:extLst>
              <a:ext uri="{FF2B5EF4-FFF2-40B4-BE49-F238E27FC236}">
                <a16:creationId xmlns:a16="http://schemas.microsoft.com/office/drawing/2014/main" id="{69007822-39F8-1FBF-39E0-238080B139DE}"/>
              </a:ext>
            </a:extLst>
          </p:cNvPr>
          <p:cNvSpPr txBox="1">
            <a:spLocks/>
          </p:cNvSpPr>
          <p:nvPr/>
        </p:nvSpPr>
        <p:spPr>
          <a:xfrm>
            <a:off x="7867195" y="2350599"/>
            <a:ext cx="1998622" cy="52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  <a:latin typeface="+mn-lt"/>
              </a:rPr>
              <a:t>Quels rôles ?</a:t>
            </a:r>
            <a:endParaRPr lang="fr-FR" sz="2000" dirty="0">
              <a:latin typeface="+mn-lt"/>
            </a:endParaRPr>
          </a:p>
        </p:txBody>
      </p:sp>
      <p:sp>
        <p:nvSpPr>
          <p:cNvPr id="16" name="Google Shape;411;p25">
            <a:extLst>
              <a:ext uri="{FF2B5EF4-FFF2-40B4-BE49-F238E27FC236}">
                <a16:creationId xmlns:a16="http://schemas.microsoft.com/office/drawing/2014/main" id="{57625C6A-4956-3D2F-53A4-FB410909F19A}"/>
              </a:ext>
            </a:extLst>
          </p:cNvPr>
          <p:cNvSpPr txBox="1">
            <a:spLocks/>
          </p:cNvSpPr>
          <p:nvPr/>
        </p:nvSpPr>
        <p:spPr>
          <a:xfrm>
            <a:off x="7956679" y="4041888"/>
            <a:ext cx="1998622" cy="52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  <a:latin typeface="+mn-lt"/>
              </a:rPr>
              <a:t>Quand ?</a:t>
            </a:r>
            <a:endParaRPr lang="fr-FR" sz="2000" dirty="0">
              <a:latin typeface="+mn-lt"/>
            </a:endParaRPr>
          </a:p>
        </p:txBody>
      </p:sp>
      <p:sp>
        <p:nvSpPr>
          <p:cNvPr id="17" name="Google Shape;411;p25">
            <a:extLst>
              <a:ext uri="{FF2B5EF4-FFF2-40B4-BE49-F238E27FC236}">
                <a16:creationId xmlns:a16="http://schemas.microsoft.com/office/drawing/2014/main" id="{C4C581CE-547A-D531-0798-D03788CC5D40}"/>
              </a:ext>
            </a:extLst>
          </p:cNvPr>
          <p:cNvSpPr txBox="1">
            <a:spLocks/>
          </p:cNvSpPr>
          <p:nvPr/>
        </p:nvSpPr>
        <p:spPr>
          <a:xfrm>
            <a:off x="9646692" y="4754202"/>
            <a:ext cx="1998622" cy="52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  <a:latin typeface="+mn-lt"/>
              </a:rPr>
              <a:t>Avec qui ?</a:t>
            </a:r>
            <a:endParaRPr lang="fr-FR" sz="2000" dirty="0">
              <a:latin typeface="+mn-lt"/>
            </a:endParaRPr>
          </a:p>
        </p:txBody>
      </p:sp>
      <p:sp>
        <p:nvSpPr>
          <p:cNvPr id="15" name="Google Shape;411;p25">
            <a:extLst>
              <a:ext uri="{FF2B5EF4-FFF2-40B4-BE49-F238E27FC236}">
                <a16:creationId xmlns:a16="http://schemas.microsoft.com/office/drawing/2014/main" id="{A4145B44-F659-58D6-4F37-271CAA78D12B}"/>
              </a:ext>
            </a:extLst>
          </p:cNvPr>
          <p:cNvSpPr txBox="1">
            <a:spLocks/>
          </p:cNvSpPr>
          <p:nvPr/>
        </p:nvSpPr>
        <p:spPr>
          <a:xfrm>
            <a:off x="8815700" y="3192589"/>
            <a:ext cx="2279203" cy="52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  <a:latin typeface="+mn-lt"/>
              </a:rPr>
              <a:t>Quelles actions ?</a:t>
            </a:r>
          </a:p>
        </p:txBody>
      </p:sp>
      <p:pic>
        <p:nvPicPr>
          <p:cNvPr id="19" name="Graphique 18" descr="Point d’interrogation contour">
            <a:extLst>
              <a:ext uri="{FF2B5EF4-FFF2-40B4-BE49-F238E27FC236}">
                <a16:creationId xmlns:a16="http://schemas.microsoft.com/office/drawing/2014/main" id="{20482B9E-D1B3-C4E7-4FB4-396E325E5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2644" y="21132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46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  <p:sp>
        <p:nvSpPr>
          <p:cNvPr id="2" name="Google Shape;410;p25">
            <a:extLst>
              <a:ext uri="{FF2B5EF4-FFF2-40B4-BE49-F238E27FC236}">
                <a16:creationId xmlns:a16="http://schemas.microsoft.com/office/drawing/2014/main" id="{D5CFE555-3FFF-575A-3FA3-C92AB791939A}"/>
              </a:ext>
            </a:extLst>
          </p:cNvPr>
          <p:cNvSpPr txBox="1">
            <a:spLocks/>
          </p:cNvSpPr>
          <p:nvPr/>
        </p:nvSpPr>
        <p:spPr>
          <a:xfrm>
            <a:off x="3521706" y="1546460"/>
            <a:ext cx="10030700" cy="87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spcAft>
                <a:spcPts val="2100"/>
              </a:spcAft>
              <a:buNone/>
            </a:pPr>
            <a:r>
              <a:rPr lang="fr-FR" sz="28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&lt;p&gt;</a:t>
            </a:r>
            <a:r>
              <a:rPr lang="fr-FR" sz="2800" dirty="0"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28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Approche via les outils de conception </a:t>
            </a:r>
            <a:r>
              <a:rPr lang="fr-FR" sz="28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&lt;/p&gt;</a:t>
            </a:r>
          </a:p>
          <a:p>
            <a:pPr marL="0" indent="0">
              <a:spcAft>
                <a:spcPts val="2100"/>
              </a:spcAft>
              <a:buNone/>
            </a:pPr>
            <a:endParaRPr lang="fr-FR" sz="1600" dirty="0">
              <a:solidFill>
                <a:schemeClr val="accent1"/>
              </a:solidFill>
            </a:endParaRPr>
          </a:p>
          <a:p>
            <a:pPr marL="0" indent="0">
              <a:spcAft>
                <a:spcPts val="2100"/>
              </a:spcAft>
              <a:buNone/>
            </a:pPr>
            <a:endParaRPr lang="fr-FR" sz="2000" dirty="0">
              <a:solidFill>
                <a:schemeClr val="accent1"/>
              </a:solidFill>
            </a:endParaRPr>
          </a:p>
          <a:p>
            <a:pPr marL="0" indent="0">
              <a:spcAft>
                <a:spcPts val="2100"/>
              </a:spcAft>
              <a:buFont typeface="Roboto Mono"/>
              <a:buNone/>
            </a:pP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" name="Google Shape;459;p31">
            <a:extLst>
              <a:ext uri="{FF2B5EF4-FFF2-40B4-BE49-F238E27FC236}">
                <a16:creationId xmlns:a16="http://schemas.microsoft.com/office/drawing/2014/main" id="{82CA8275-F0ED-6AE7-0AA0-376FCB8B36F1}"/>
              </a:ext>
            </a:extLst>
          </p:cNvPr>
          <p:cNvSpPr/>
          <p:nvPr/>
        </p:nvSpPr>
        <p:spPr>
          <a:xfrm>
            <a:off x="1284156" y="1546459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1" i="0" dirty="0">
                <a:ln>
                  <a:noFill/>
                </a:ln>
                <a:solidFill>
                  <a:schemeClr val="accent3"/>
                </a:solidFill>
                <a:latin typeface="+mn-lt"/>
              </a:rPr>
              <a:t>03</a:t>
            </a:r>
            <a:endParaRPr b="1" i="0" dirty="0">
              <a:ln>
                <a:noFill/>
              </a:ln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6" name="Google Shape;411;p25">
            <a:extLst>
              <a:ext uri="{FF2B5EF4-FFF2-40B4-BE49-F238E27FC236}">
                <a16:creationId xmlns:a16="http://schemas.microsoft.com/office/drawing/2014/main" id="{2103F8BA-7838-26AE-406D-89D61D0E5F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4156" y="3451848"/>
            <a:ext cx="3139563" cy="264962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tx1"/>
                </a:solidFill>
                <a:latin typeface="+mn-lt"/>
              </a:rPr>
              <a:t>Outils de conception :</a:t>
            </a:r>
            <a:br>
              <a:rPr lang="fr-FR" sz="2000" dirty="0">
                <a:solidFill>
                  <a:schemeClr val="tx1"/>
                </a:solidFill>
                <a:latin typeface="+mn-lt"/>
              </a:rPr>
            </a:br>
            <a:r>
              <a:rPr lang="fr-FR" sz="2000" dirty="0">
                <a:solidFill>
                  <a:schemeClr val="tx1"/>
                </a:solidFill>
                <a:latin typeface="+mn-lt"/>
              </a:rPr>
              <a:t> Diagramme de Séquences </a:t>
            </a:r>
            <a:br>
              <a:rPr lang="fr-FR" sz="2000" dirty="0">
                <a:solidFill>
                  <a:schemeClr val="tx1"/>
                </a:solidFill>
                <a:latin typeface="+mn-lt"/>
              </a:rPr>
            </a:br>
            <a:br>
              <a:rPr lang="fr-FR" sz="2000" dirty="0">
                <a:solidFill>
                  <a:schemeClr val="tx1"/>
                </a:solidFill>
                <a:latin typeface="+mn-lt"/>
              </a:rPr>
            </a:br>
            <a:r>
              <a:rPr lang="fr-FR" sz="2000" dirty="0">
                <a:solidFill>
                  <a:schemeClr val="tx1"/>
                </a:solidFill>
                <a:latin typeface="+mn-lt"/>
              </a:rPr>
              <a:t>Diagramme d’États-Transitions </a:t>
            </a:r>
            <a:br>
              <a:rPr lang="fr-FR" sz="2000" dirty="0">
                <a:solidFill>
                  <a:schemeClr val="tx1"/>
                </a:solidFill>
                <a:latin typeface="+mn-lt"/>
              </a:rPr>
            </a:br>
            <a:br>
              <a:rPr lang="fr-FR" sz="2000" dirty="0">
                <a:solidFill>
                  <a:schemeClr val="tx1"/>
                </a:solidFill>
                <a:latin typeface="+mn-lt"/>
              </a:rPr>
            </a:br>
            <a:r>
              <a:rPr lang="fr-FR" sz="2000" dirty="0">
                <a:solidFill>
                  <a:schemeClr val="tx1"/>
                </a:solidFill>
                <a:latin typeface="+mn-lt"/>
              </a:rPr>
              <a:t>Diagramme d’Activité</a:t>
            </a:r>
            <a:br>
              <a:rPr lang="fr-FR" sz="2000" dirty="0">
                <a:solidFill>
                  <a:schemeClr val="tx1"/>
                </a:solidFill>
                <a:latin typeface="+mn-lt"/>
              </a:rPr>
            </a:br>
            <a:br>
              <a:rPr lang="fr-FR" sz="2000" dirty="0">
                <a:solidFill>
                  <a:schemeClr val="tx1"/>
                </a:solidFill>
                <a:latin typeface="+mn-lt"/>
              </a:rPr>
            </a:br>
            <a:endParaRPr sz="2000" dirty="0">
              <a:latin typeface="+mn-lt"/>
            </a:endParaRPr>
          </a:p>
        </p:txBody>
      </p:sp>
      <p:sp>
        <p:nvSpPr>
          <p:cNvPr id="16" name="Google Shape;411;p25">
            <a:extLst>
              <a:ext uri="{FF2B5EF4-FFF2-40B4-BE49-F238E27FC236}">
                <a16:creationId xmlns:a16="http://schemas.microsoft.com/office/drawing/2014/main" id="{57625C6A-4956-3D2F-53A4-FB410909F19A}"/>
              </a:ext>
            </a:extLst>
          </p:cNvPr>
          <p:cNvSpPr txBox="1">
            <a:spLocks/>
          </p:cNvSpPr>
          <p:nvPr/>
        </p:nvSpPr>
        <p:spPr>
          <a:xfrm>
            <a:off x="8628641" y="3910735"/>
            <a:ext cx="1998622" cy="52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  <a:latin typeface="+mn-lt"/>
              </a:rPr>
              <a:t>Quand ?</a:t>
            </a:r>
            <a:endParaRPr lang="fr-FR" sz="2000" dirty="0">
              <a:latin typeface="+mn-lt"/>
            </a:endParaRPr>
          </a:p>
        </p:txBody>
      </p:sp>
      <p:sp>
        <p:nvSpPr>
          <p:cNvPr id="17" name="Google Shape;411;p25">
            <a:extLst>
              <a:ext uri="{FF2B5EF4-FFF2-40B4-BE49-F238E27FC236}">
                <a16:creationId xmlns:a16="http://schemas.microsoft.com/office/drawing/2014/main" id="{C4C581CE-547A-D531-0798-D03788CC5D40}"/>
              </a:ext>
            </a:extLst>
          </p:cNvPr>
          <p:cNvSpPr txBox="1">
            <a:spLocks/>
          </p:cNvSpPr>
          <p:nvPr/>
        </p:nvSpPr>
        <p:spPr>
          <a:xfrm>
            <a:off x="9411914" y="3451848"/>
            <a:ext cx="1998622" cy="52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  <a:latin typeface="+mn-lt"/>
              </a:rPr>
              <a:t>Avec qui ?</a:t>
            </a:r>
            <a:endParaRPr lang="fr-FR" sz="2000" dirty="0">
              <a:latin typeface="+mn-lt"/>
            </a:endParaRPr>
          </a:p>
        </p:txBody>
      </p:sp>
      <p:sp>
        <p:nvSpPr>
          <p:cNvPr id="15" name="Google Shape;411;p25">
            <a:extLst>
              <a:ext uri="{FF2B5EF4-FFF2-40B4-BE49-F238E27FC236}">
                <a16:creationId xmlns:a16="http://schemas.microsoft.com/office/drawing/2014/main" id="{A4145B44-F659-58D6-4F37-271CAA78D12B}"/>
              </a:ext>
            </a:extLst>
          </p:cNvPr>
          <p:cNvSpPr txBox="1">
            <a:spLocks/>
          </p:cNvSpPr>
          <p:nvPr/>
        </p:nvSpPr>
        <p:spPr>
          <a:xfrm>
            <a:off x="8628641" y="2707015"/>
            <a:ext cx="2279203" cy="52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  <a:latin typeface="+mn-lt"/>
              </a:rPr>
              <a:t>Interactions avec d’autres ? </a:t>
            </a:r>
          </a:p>
        </p:txBody>
      </p:sp>
      <p:sp>
        <p:nvSpPr>
          <p:cNvPr id="9" name="Google Shape;411;p25">
            <a:extLst>
              <a:ext uri="{FF2B5EF4-FFF2-40B4-BE49-F238E27FC236}">
                <a16:creationId xmlns:a16="http://schemas.microsoft.com/office/drawing/2014/main" id="{09E57E91-5C50-3BAB-4C11-F7573A512737}"/>
              </a:ext>
            </a:extLst>
          </p:cNvPr>
          <p:cNvSpPr txBox="1">
            <a:spLocks/>
          </p:cNvSpPr>
          <p:nvPr/>
        </p:nvSpPr>
        <p:spPr>
          <a:xfrm>
            <a:off x="8859795" y="4508147"/>
            <a:ext cx="2352354" cy="52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  <a:latin typeface="+mn-lt"/>
              </a:rPr>
              <a:t>Pour quelles fonctionnalités ?</a:t>
            </a:r>
            <a:endParaRPr lang="fr-FR" sz="2000" dirty="0">
              <a:latin typeface="+mn-lt"/>
            </a:endParaRPr>
          </a:p>
        </p:txBody>
      </p:sp>
      <p:pic>
        <p:nvPicPr>
          <p:cNvPr id="10" name="Graphique 9" descr="Homme avec un remplissage uni">
            <a:extLst>
              <a:ext uri="{FF2B5EF4-FFF2-40B4-BE49-F238E27FC236}">
                <a16:creationId xmlns:a16="http://schemas.microsoft.com/office/drawing/2014/main" id="{B77B67AC-2097-9251-0E14-612816834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1219" y="3053992"/>
            <a:ext cx="2796940" cy="2796940"/>
          </a:xfrm>
          <a:prstGeom prst="rect">
            <a:avLst/>
          </a:prstGeom>
        </p:spPr>
      </p:pic>
      <p:pic>
        <p:nvPicPr>
          <p:cNvPr id="12" name="Graphique 11" descr="Point d’interrogation contour">
            <a:extLst>
              <a:ext uri="{FF2B5EF4-FFF2-40B4-BE49-F238E27FC236}">
                <a16:creationId xmlns:a16="http://schemas.microsoft.com/office/drawing/2014/main" id="{CD9916CB-078E-7D55-969B-2CD054FF4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2489" y="20599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64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  <p:sp>
        <p:nvSpPr>
          <p:cNvPr id="2" name="Google Shape;410;p25">
            <a:extLst>
              <a:ext uri="{FF2B5EF4-FFF2-40B4-BE49-F238E27FC236}">
                <a16:creationId xmlns:a16="http://schemas.microsoft.com/office/drawing/2014/main" id="{D5CFE555-3FFF-575A-3FA3-C92AB791939A}"/>
              </a:ext>
            </a:extLst>
          </p:cNvPr>
          <p:cNvSpPr txBox="1">
            <a:spLocks/>
          </p:cNvSpPr>
          <p:nvPr/>
        </p:nvSpPr>
        <p:spPr>
          <a:xfrm>
            <a:off x="3521706" y="1546460"/>
            <a:ext cx="10030700" cy="87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spcAft>
                <a:spcPts val="2100"/>
              </a:spcAft>
              <a:buNone/>
            </a:pPr>
            <a:r>
              <a:rPr lang="fr-FR" sz="32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&lt;p&gt;</a:t>
            </a:r>
            <a:r>
              <a:rPr lang="fr-FR" sz="3200" dirty="0">
                <a:solidFill>
                  <a:schemeClr val="accent3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fr-FR" sz="32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Approche orientée Objet</a:t>
            </a:r>
            <a:r>
              <a:rPr lang="fr-FR" sz="32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&lt;/p&gt;</a:t>
            </a:r>
          </a:p>
          <a:p>
            <a:pPr marL="0" indent="0">
              <a:spcAft>
                <a:spcPts val="2100"/>
              </a:spcAft>
              <a:buNone/>
            </a:pPr>
            <a:endParaRPr lang="fr-FR" sz="1600" dirty="0">
              <a:solidFill>
                <a:schemeClr val="accent1"/>
              </a:solidFill>
            </a:endParaRPr>
          </a:p>
          <a:p>
            <a:pPr marL="0" indent="0">
              <a:spcAft>
                <a:spcPts val="2100"/>
              </a:spcAft>
              <a:buNone/>
            </a:pPr>
            <a:endParaRPr lang="fr-FR" sz="2000" dirty="0">
              <a:solidFill>
                <a:schemeClr val="accent1"/>
              </a:solidFill>
            </a:endParaRPr>
          </a:p>
          <a:p>
            <a:pPr marL="0" indent="0">
              <a:spcAft>
                <a:spcPts val="2100"/>
              </a:spcAft>
              <a:buFont typeface="Roboto Mono"/>
              <a:buNone/>
            </a:pP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5" name="Google Shape;459;p31">
            <a:extLst>
              <a:ext uri="{FF2B5EF4-FFF2-40B4-BE49-F238E27FC236}">
                <a16:creationId xmlns:a16="http://schemas.microsoft.com/office/drawing/2014/main" id="{82CA8275-F0ED-6AE7-0AA0-376FCB8B36F1}"/>
              </a:ext>
            </a:extLst>
          </p:cNvPr>
          <p:cNvSpPr/>
          <p:nvPr/>
        </p:nvSpPr>
        <p:spPr>
          <a:xfrm>
            <a:off x="1284156" y="1546459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fr-FR" b="1" i="0" dirty="0">
                <a:ln>
                  <a:noFill/>
                </a:ln>
                <a:solidFill>
                  <a:schemeClr val="accent3"/>
                </a:solidFill>
                <a:latin typeface="+mn-lt"/>
              </a:rPr>
              <a:t>04</a:t>
            </a:r>
            <a:endParaRPr b="1" i="0" dirty="0">
              <a:ln>
                <a:noFill/>
              </a:ln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6" name="Google Shape;411;p25">
            <a:extLst>
              <a:ext uri="{FF2B5EF4-FFF2-40B4-BE49-F238E27FC236}">
                <a16:creationId xmlns:a16="http://schemas.microsoft.com/office/drawing/2014/main" id="{2103F8BA-7838-26AE-406D-89D61D0E5F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5303" y="3825443"/>
            <a:ext cx="3127206" cy="165161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tx1"/>
                </a:solidFill>
                <a:latin typeface="+mn-lt"/>
              </a:rPr>
              <a:t>Outils de conception :</a:t>
            </a:r>
            <a:br>
              <a:rPr lang="fr-FR" sz="2000" dirty="0">
                <a:solidFill>
                  <a:schemeClr val="tx1"/>
                </a:solidFill>
                <a:latin typeface="+mn-lt"/>
              </a:rPr>
            </a:br>
            <a:br>
              <a:rPr lang="fr-FR" sz="2000" dirty="0">
                <a:solidFill>
                  <a:schemeClr val="tx1"/>
                </a:solidFill>
                <a:latin typeface="+mn-lt"/>
              </a:rPr>
            </a:br>
            <a:r>
              <a:rPr lang="fr-FR" sz="2000" dirty="0">
                <a:solidFill>
                  <a:schemeClr val="tx1"/>
                </a:solidFill>
                <a:latin typeface="+mn-lt"/>
              </a:rPr>
              <a:t>Diagramme de classe</a:t>
            </a:r>
            <a:endParaRPr sz="2000" dirty="0">
              <a:latin typeface="+mn-lt"/>
            </a:endParaRPr>
          </a:p>
        </p:txBody>
      </p:sp>
      <p:sp>
        <p:nvSpPr>
          <p:cNvPr id="16" name="Google Shape;411;p25">
            <a:extLst>
              <a:ext uri="{FF2B5EF4-FFF2-40B4-BE49-F238E27FC236}">
                <a16:creationId xmlns:a16="http://schemas.microsoft.com/office/drawing/2014/main" id="{57625C6A-4956-3D2F-53A4-FB410909F19A}"/>
              </a:ext>
            </a:extLst>
          </p:cNvPr>
          <p:cNvSpPr txBox="1">
            <a:spLocks/>
          </p:cNvSpPr>
          <p:nvPr/>
        </p:nvSpPr>
        <p:spPr>
          <a:xfrm>
            <a:off x="7669036" y="4181866"/>
            <a:ext cx="2796940" cy="52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  <a:latin typeface="+mn-lt"/>
              </a:rPr>
              <a:t>Avec quelle classe ?</a:t>
            </a:r>
            <a:endParaRPr lang="fr-FR" sz="2000" dirty="0">
              <a:latin typeface="+mn-lt"/>
            </a:endParaRPr>
          </a:p>
        </p:txBody>
      </p:sp>
      <p:sp>
        <p:nvSpPr>
          <p:cNvPr id="17" name="Google Shape;411;p25">
            <a:extLst>
              <a:ext uri="{FF2B5EF4-FFF2-40B4-BE49-F238E27FC236}">
                <a16:creationId xmlns:a16="http://schemas.microsoft.com/office/drawing/2014/main" id="{C4C581CE-547A-D531-0798-D03788CC5D40}"/>
              </a:ext>
            </a:extLst>
          </p:cNvPr>
          <p:cNvSpPr txBox="1">
            <a:spLocks/>
          </p:cNvSpPr>
          <p:nvPr/>
        </p:nvSpPr>
        <p:spPr>
          <a:xfrm>
            <a:off x="9013041" y="3373395"/>
            <a:ext cx="2475286" cy="52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  <a:latin typeface="+mn-lt"/>
              </a:rPr>
              <a:t>Associations de composition ?</a:t>
            </a:r>
            <a:endParaRPr lang="fr-FR" sz="2000" dirty="0">
              <a:latin typeface="+mn-lt"/>
            </a:endParaRPr>
          </a:p>
        </p:txBody>
      </p:sp>
      <p:sp>
        <p:nvSpPr>
          <p:cNvPr id="15" name="Google Shape;411;p25">
            <a:extLst>
              <a:ext uri="{FF2B5EF4-FFF2-40B4-BE49-F238E27FC236}">
                <a16:creationId xmlns:a16="http://schemas.microsoft.com/office/drawing/2014/main" id="{A4145B44-F659-58D6-4F37-271CAA78D12B}"/>
              </a:ext>
            </a:extLst>
          </p:cNvPr>
          <p:cNvSpPr txBox="1">
            <a:spLocks/>
          </p:cNvSpPr>
          <p:nvPr/>
        </p:nvSpPr>
        <p:spPr>
          <a:xfrm>
            <a:off x="7761001" y="2847194"/>
            <a:ext cx="2279203" cy="52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  <a:latin typeface="+mn-lt"/>
              </a:rPr>
              <a:t>Quels objets ?</a:t>
            </a:r>
          </a:p>
        </p:txBody>
      </p:sp>
      <p:sp>
        <p:nvSpPr>
          <p:cNvPr id="9" name="Google Shape;411;p25">
            <a:extLst>
              <a:ext uri="{FF2B5EF4-FFF2-40B4-BE49-F238E27FC236}">
                <a16:creationId xmlns:a16="http://schemas.microsoft.com/office/drawing/2014/main" id="{09E57E91-5C50-3BAB-4C11-F7573A512737}"/>
              </a:ext>
            </a:extLst>
          </p:cNvPr>
          <p:cNvSpPr txBox="1">
            <a:spLocks/>
          </p:cNvSpPr>
          <p:nvPr/>
        </p:nvSpPr>
        <p:spPr>
          <a:xfrm>
            <a:off x="9276118" y="4944128"/>
            <a:ext cx="2352354" cy="52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fr-FR" sz="2000" dirty="0">
                <a:solidFill>
                  <a:schemeClr val="tx1"/>
                </a:solidFill>
                <a:latin typeface="+mn-lt"/>
              </a:rPr>
              <a:t>Cardinalités ?</a:t>
            </a:r>
            <a:endParaRPr lang="fr-FR" sz="2000" dirty="0">
              <a:latin typeface="+mn-lt"/>
            </a:endParaRPr>
          </a:p>
        </p:txBody>
      </p:sp>
      <p:pic>
        <p:nvPicPr>
          <p:cNvPr id="10" name="Graphique 9" descr="Homme avec un remplissage uni">
            <a:extLst>
              <a:ext uri="{FF2B5EF4-FFF2-40B4-BE49-F238E27FC236}">
                <a16:creationId xmlns:a16="http://schemas.microsoft.com/office/drawing/2014/main" id="{B77B67AC-2097-9251-0E14-612816834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2614" y="3034985"/>
            <a:ext cx="2796940" cy="2796940"/>
          </a:xfrm>
          <a:prstGeom prst="rect">
            <a:avLst/>
          </a:prstGeom>
        </p:spPr>
      </p:pic>
      <p:pic>
        <p:nvPicPr>
          <p:cNvPr id="12" name="Graphique 11" descr="Point d’interrogation contour">
            <a:extLst>
              <a:ext uri="{FF2B5EF4-FFF2-40B4-BE49-F238E27FC236}">
                <a16:creationId xmlns:a16="http://schemas.microsoft.com/office/drawing/2014/main" id="{CD9916CB-078E-7D55-969B-2CD054FF4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8749" y="21551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49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>
            <a:spLocks noGrp="1"/>
          </p:cNvSpPr>
          <p:nvPr>
            <p:ph type="subTitle" idx="1"/>
          </p:nvPr>
        </p:nvSpPr>
        <p:spPr>
          <a:xfrm>
            <a:off x="7575800" y="5856499"/>
            <a:ext cx="4275820" cy="717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Fonctionnalité</a:t>
            </a:r>
            <a:r>
              <a:rPr lang="en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: Calcul d’une facture</a:t>
            </a:r>
            <a:endParaRPr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Google Shape;411;p25">
            <a:extLst>
              <a:ext uri="{FF2B5EF4-FFF2-40B4-BE49-F238E27FC236}">
                <a16:creationId xmlns:a16="http://schemas.microsoft.com/office/drawing/2014/main" id="{2771E7C0-7DFD-18F0-F9EA-8C0B414083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47906" y="642551"/>
            <a:ext cx="10003714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dirty="0">
                <a:solidFill>
                  <a:schemeClr val="tx1"/>
                </a:solidFill>
                <a:latin typeface="+mn-lt"/>
              </a:rPr>
              <a:t>Étape de développement de l’application</a:t>
            </a:r>
            <a:endParaRPr sz="4400" dirty="0">
              <a:latin typeface="+mn-lt"/>
            </a:endParaRPr>
          </a:p>
        </p:txBody>
      </p:sp>
      <p:sp>
        <p:nvSpPr>
          <p:cNvPr id="5" name="Google Shape;426;p27">
            <a:extLst>
              <a:ext uri="{FF2B5EF4-FFF2-40B4-BE49-F238E27FC236}">
                <a16:creationId xmlns:a16="http://schemas.microsoft.com/office/drawing/2014/main" id="{DE131791-5F41-AB8E-6943-D6247F0E1A38}"/>
              </a:ext>
            </a:extLst>
          </p:cNvPr>
          <p:cNvSpPr txBox="1">
            <a:spLocks/>
          </p:cNvSpPr>
          <p:nvPr/>
        </p:nvSpPr>
        <p:spPr>
          <a:xfrm>
            <a:off x="847008" y="1930786"/>
            <a:ext cx="3985974" cy="573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l"/>
            <a:r>
              <a:rPr lang="fr-FR" sz="3200" dirty="0">
                <a:latin typeface="Angsana New" panose="02020603050405020304" pitchFamily="18" charset="-34"/>
                <a:cs typeface="Angsana New" panose="02020603050405020304" pitchFamily="18" charset="-34"/>
              </a:rPr>
              <a:t>Affichage du menu </a:t>
            </a:r>
          </a:p>
          <a:p>
            <a:pPr marL="0" indent="0" algn="l">
              <a:spcBef>
                <a:spcPts val="2100"/>
              </a:spcBef>
              <a:spcAft>
                <a:spcPts val="2100"/>
              </a:spcAft>
            </a:pPr>
            <a:endParaRPr lang="fr-FR" dirty="0"/>
          </a:p>
        </p:txBody>
      </p:sp>
      <p:pic>
        <p:nvPicPr>
          <p:cNvPr id="11" name="Image 10" descr="Une image contenant texte, moniteur, capture d’écran, intérieur&#10;&#10;Description générée automatiquement">
            <a:extLst>
              <a:ext uri="{FF2B5EF4-FFF2-40B4-BE49-F238E27FC236}">
                <a16:creationId xmlns:a16="http://schemas.microsoft.com/office/drawing/2014/main" id="{5F75787F-15F4-DE06-DF6F-F78489B3A5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13" t="43510" r="10999" b="26211"/>
          <a:stretch/>
        </p:blipFill>
        <p:spPr>
          <a:xfrm>
            <a:off x="847008" y="2677983"/>
            <a:ext cx="9080766" cy="26814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396</Words>
  <Application>Microsoft Macintosh PowerPoint</Application>
  <PresentationFormat>Grand écran</PresentationFormat>
  <Paragraphs>68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5" baseType="lpstr">
      <vt:lpstr>Angsana New</vt:lpstr>
      <vt:lpstr>Abril Fatface</vt:lpstr>
      <vt:lpstr>Calibri</vt:lpstr>
      <vt:lpstr>Roboto</vt:lpstr>
      <vt:lpstr>Roboto Mono</vt:lpstr>
      <vt:lpstr>Roboto Mono SemiBold</vt:lpstr>
      <vt:lpstr>Aldrich</vt:lpstr>
      <vt:lpstr>Arial</vt:lpstr>
      <vt:lpstr>Griffy</vt:lpstr>
      <vt:lpstr>SlidesMania</vt:lpstr>
      <vt:lpstr>AIDE À LA GESTION DE L’OCCUPATION DU DOMAINE PUBLIC PRESENTATION</vt:lpstr>
      <vt:lpstr>SOMMAIRE</vt:lpstr>
      <vt:lpstr>Situation et contexte de la réalisation du projet</vt:lpstr>
      <vt:lpstr>Étapes nécessaires à la réalisation du projet</vt:lpstr>
      <vt:lpstr>Analyse de l’existant</vt:lpstr>
      <vt:lpstr>Outils de conception : Diagramme de Cas d ’Utilisation</vt:lpstr>
      <vt:lpstr>Outils de conception :  Diagramme de Séquences   Diagramme d’États-Transitions   Diagramme d’Activité  </vt:lpstr>
      <vt:lpstr>Outils de conception :  Diagramme de classe</vt:lpstr>
      <vt:lpstr>Étape de développement de l’application</vt:lpstr>
      <vt:lpstr>Étape de développement de l’application</vt:lpstr>
      <vt:lpstr>Étape de développement de l’application</vt:lpstr>
      <vt:lpstr>Résultat obtenu, critiques, améliorations</vt:lpstr>
      <vt:lpstr>Résultat obtenu, critiques, améliorations</vt:lpstr>
      <vt:lpstr>Résultat obtenu, critiques, améliorations</vt:lpstr>
      <vt:lpstr>Merci pour votre  écoute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AIDE À LA GESTION DE L’OCCUPATION DU DOMAINE PUBLIC PRESENTATION</dc:title>
  <cp:lastModifiedBy>EL MOUAFFEK Adam</cp:lastModifiedBy>
  <cp:revision>9</cp:revision>
  <dcterms:modified xsi:type="dcterms:W3CDTF">2022-12-11T15:36:47Z</dcterms:modified>
</cp:coreProperties>
</file>